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9" r:id="rId3"/>
    <p:sldId id="2146847078" r:id="rId4"/>
    <p:sldId id="2146846795" r:id="rId5"/>
    <p:sldId id="2146847062" r:id="rId6"/>
    <p:sldId id="2146847089" r:id="rId7"/>
    <p:sldId id="2146847091" r:id="rId8"/>
    <p:sldId id="2146847054" r:id="rId9"/>
    <p:sldId id="2146846791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italic r:id="rId2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5"/>
    <p:restoredTop sz="96344"/>
  </p:normalViewPr>
  <p:slideViewPr>
    <p:cSldViewPr snapToGrid="0" snapToObjects="1">
      <p:cViewPr varScale="1">
        <p:scale>
          <a:sx n="211" d="100"/>
          <a:sy n="211" d="100"/>
        </p:scale>
        <p:origin x="71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1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239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hyperlink" Target="https://ibm.ent.box.com/s/u4jhxbw8iqgfsvi9bz2d3dsvfl6nt274" TargetMode="Externa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hyperlink" Target="https://techzone.ibm.com/collection/platinum-demos-extending-business-automation-with-RPA" TargetMode="Externa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4.jpg"/><Relationship Id="rId5" Type="http://schemas.openxmlformats.org/officeDocument/2006/relationships/tags" Target="../tags/tag22.xml"/><Relationship Id="rId10" Type="http://schemas.openxmlformats.org/officeDocument/2006/relationships/image" Target="../media/image13.jp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14.jp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rpa/20.12?topic=command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rpa/20.12?topic=using-robotic-process-automation" TargetMode="External"/><Relationship Id="rId5" Type="http://schemas.openxmlformats.org/officeDocument/2006/relationships/hyperlink" Target="https://www.ibm.com/docs/en/baw/20.x?topic=management-participating-in-processes" TargetMode="External"/><Relationship Id="rId4" Type="http://schemas.openxmlformats.org/officeDocument/2006/relationships/hyperlink" Target="https://www.ibm.com/docs/en/baw/20.x?topic=management-building-process-applic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3905628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Extending business automation with RPA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8">
            <a:extLst>
              <a:ext uri="{FF2B5EF4-FFF2-40B4-BE49-F238E27FC236}">
                <a16:creationId xmlns:a16="http://schemas.microsoft.com/office/drawing/2014/main" id="{3B908D66-AA73-809C-3D58-2E6FAE69E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38449"/>
              </p:ext>
            </p:extLst>
          </p:nvPr>
        </p:nvGraphicFramePr>
        <p:xfrm>
          <a:off x="228665" y="692448"/>
          <a:ext cx="8705023" cy="3078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2935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92088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Extending business automation with RPA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an insurance policy quoting example to illustrate how Robotic Process Automation (RPA) can extend an existing Business Automation solution.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RPA bots; RPA chatbots; Workflow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 21.0.2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5"/>
                        </a:rPr>
                        <a:t>https://techzone.ibm.com/collection/platinum-demos-extending-business-automation-with-RPA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6"/>
                        </a:rPr>
                        <a:t>https://ibm.ent.box.com/s/u4jhxbw8iqgfsvi9bz2d3dsvfl6nt274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8034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50F125EE-213F-2146-86C9-67DA0351F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85713" y="3669933"/>
            <a:ext cx="4498801" cy="133220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D8FFC309-9E38-9B45-86B9-5537D774F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77636" y="3669933"/>
            <a:ext cx="2285035" cy="133220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28522613-5289-4C43-9B6B-F2E5296A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23791" y="3804386"/>
            <a:ext cx="2075688" cy="957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(development environment)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578B0-5FB3-8E58-75A5-3FA72779F43F}"/>
              </a:ext>
            </a:extLst>
          </p:cNvPr>
          <p:cNvGrpSpPr/>
          <p:nvPr/>
        </p:nvGrpSpPr>
        <p:grpSpPr>
          <a:xfrm>
            <a:off x="2304335" y="4233281"/>
            <a:ext cx="1314601" cy="378344"/>
            <a:chOff x="2340671" y="4100932"/>
            <a:chExt cx="1314601" cy="378344"/>
          </a:xfrm>
        </p:grpSpPr>
        <p:sp>
          <p:nvSpPr>
            <p:cNvPr id="78" name="Rectangle 3">
              <a:extLst>
                <a:ext uri="{FF2B5EF4-FFF2-40B4-BE49-F238E27FC236}">
                  <a16:creationId xmlns:a16="http://schemas.microsoft.com/office/drawing/2014/main" id="{6516ADC5-BBF2-4548-A251-7DD5F815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034450" y="4100932"/>
              <a:ext cx="620822" cy="378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79" name="Rectangle 3">
              <a:extLst>
                <a:ext uri="{FF2B5EF4-FFF2-40B4-BE49-F238E27FC236}">
                  <a16:creationId xmlns:a16="http://schemas.microsoft.com/office/drawing/2014/main" id="{24B72296-16AF-A444-85C9-5910F06EE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340671" y="4100932"/>
              <a:ext cx="620822" cy="378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73" name="Rectangle 3">
            <a:extLst>
              <a:ext uri="{FF2B5EF4-FFF2-40B4-BE49-F238E27FC236}">
                <a16:creationId xmlns:a16="http://schemas.microsoft.com/office/drawing/2014/main" id="{BD98A115-410C-D040-97CD-0D889E0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8563" y="3802049"/>
            <a:ext cx="2075689" cy="957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DACAEFA-4A9A-FB46-8C3F-E8ACA6DB1E96}"/>
              </a:ext>
            </a:extLst>
          </p:cNvPr>
          <p:cNvGrpSpPr/>
          <p:nvPr/>
        </p:nvGrpSpPr>
        <p:grpSpPr>
          <a:xfrm>
            <a:off x="4188853" y="4233116"/>
            <a:ext cx="1935108" cy="378509"/>
            <a:chOff x="-3655487" y="1766757"/>
            <a:chExt cx="2906774" cy="568568"/>
          </a:xfrm>
        </p:grpSpPr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14071E56-8647-B643-9E42-D4F75E5D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-2669105" y="1767006"/>
              <a:ext cx="934009" cy="5683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76" name="Rectangle 3">
              <a:extLst>
                <a:ext uri="{FF2B5EF4-FFF2-40B4-BE49-F238E27FC236}">
                  <a16:creationId xmlns:a16="http://schemas.microsoft.com/office/drawing/2014/main" id="{4B2FF4DA-FF00-5F4B-9D63-627FCE14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3655487" y="1767000"/>
              <a:ext cx="932316" cy="568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77" name="Rectangle 3">
              <a:extLst>
                <a:ext uri="{FF2B5EF4-FFF2-40B4-BE49-F238E27FC236}">
                  <a16:creationId xmlns:a16="http://schemas.microsoft.com/office/drawing/2014/main" id="{07D54D29-0284-9945-AF85-C81B96163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1681028" y="1766757"/>
              <a:ext cx="932315" cy="568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8B10B26-48FB-A241-B267-0BF8F23B032A}"/>
              </a:ext>
            </a:extLst>
          </p:cNvPr>
          <p:cNvSpPr txBox="1"/>
          <p:nvPr/>
        </p:nvSpPr>
        <p:spPr>
          <a:xfrm>
            <a:off x="1785714" y="4781797"/>
            <a:ext cx="45069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Windows VMs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B49A23-4AB7-6A4F-8B1B-D2C275A94034}"/>
              </a:ext>
            </a:extLst>
          </p:cNvPr>
          <p:cNvSpPr txBox="1"/>
          <p:nvPr/>
        </p:nvSpPr>
        <p:spPr>
          <a:xfrm>
            <a:off x="6385758" y="4781797"/>
            <a:ext cx="22769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RPA SaaS tenant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B5CE96-4E80-2041-B2BD-20A7E40E5504}"/>
              </a:ext>
            </a:extLst>
          </p:cNvPr>
          <p:cNvSpPr txBox="1"/>
          <p:nvPr/>
        </p:nvSpPr>
        <p:spPr>
          <a:xfrm>
            <a:off x="1785712" y="3452317"/>
            <a:ext cx="4498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C46093-97AD-B448-A954-CE8578D62DE2}"/>
              </a:ext>
            </a:extLst>
          </p:cNvPr>
          <p:cNvSpPr txBox="1"/>
          <p:nvPr/>
        </p:nvSpPr>
        <p:spPr>
          <a:xfrm>
            <a:off x="6377633" y="3452317"/>
            <a:ext cx="22850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EB278F99-4028-0F4B-9917-1DDFB622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82309" y="3802049"/>
            <a:ext cx="2075688" cy="957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(server)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FCE4CC6-8EE8-7748-B970-DE2FD88B9A78}"/>
              </a:ext>
            </a:extLst>
          </p:cNvPr>
          <p:cNvGrpSpPr/>
          <p:nvPr/>
        </p:nvGrpSpPr>
        <p:grpSpPr>
          <a:xfrm>
            <a:off x="6861882" y="4233281"/>
            <a:ext cx="1316542" cy="378344"/>
            <a:chOff x="1179940" y="3870904"/>
            <a:chExt cx="1977611" cy="568320"/>
          </a:xfrm>
        </p:grpSpPr>
        <p:sp>
          <p:nvSpPr>
            <p:cNvPr id="87" name="Rectangle 3">
              <a:extLst>
                <a:ext uri="{FF2B5EF4-FFF2-40B4-BE49-F238E27FC236}">
                  <a16:creationId xmlns:a16="http://schemas.microsoft.com/office/drawing/2014/main" id="{6F0E7A01-CCBA-F547-BB16-E2992CB80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23541" y="3870904"/>
              <a:ext cx="934010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66E18BD9-9C4B-5F4B-BBE7-0BF4A0140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79940" y="3870904"/>
              <a:ext cx="934009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BF0E2782-CF9A-4B78-4049-966BC572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</p:spTree>
    <p:extLst>
      <p:ext uri="{BB962C8B-B14F-4D97-AF65-F5344CB8AC3E}">
        <p14:creationId xmlns:p14="http://schemas.microsoft.com/office/powerpoint/2010/main" val="311406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A351A12B-4873-BD68-0428-8B2EFE8AFFC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B2BA50D-CC09-CB22-8BDB-C02BAA883A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4004700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033388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8941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53344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1AB8DAD-D38A-2AD0-7950-B1ABA225F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2619" y="4232849"/>
            <a:ext cx="5739304" cy="4832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52C63A-7C91-F9B5-73E6-CCDA5C389FD2}"/>
              </a:ext>
            </a:extLst>
          </p:cNvPr>
          <p:cNvCxnSpPr>
            <a:cxnSpLocks/>
          </p:cNvCxnSpPr>
          <p:nvPr/>
        </p:nvCxnSpPr>
        <p:spPr bwMode="auto">
          <a:xfrm>
            <a:off x="4512980" y="4330614"/>
            <a:ext cx="0" cy="3005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7B548B0-3519-BD85-1724-55A65380BA86}"/>
              </a:ext>
            </a:extLst>
          </p:cNvPr>
          <p:cNvSpPr/>
          <p:nvPr/>
        </p:nvSpPr>
        <p:spPr>
          <a:xfrm>
            <a:off x="2602618" y="423284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bots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52E806-7158-6673-98B1-75096B9A32BD}"/>
              </a:ext>
            </a:extLst>
          </p:cNvPr>
          <p:cNvSpPr/>
          <p:nvPr/>
        </p:nvSpPr>
        <p:spPr>
          <a:xfrm>
            <a:off x="4512979" y="423284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chatbots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1A5964-0091-20B5-9BB6-195F0885246F}"/>
              </a:ext>
            </a:extLst>
          </p:cNvPr>
          <p:cNvSpPr/>
          <p:nvPr/>
        </p:nvSpPr>
        <p:spPr>
          <a:xfrm>
            <a:off x="6431355" y="423284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FB26E8-0A5B-A082-03BA-315F84B4AE06}"/>
              </a:ext>
            </a:extLst>
          </p:cNvPr>
          <p:cNvCxnSpPr>
            <a:cxnSpLocks/>
          </p:cNvCxnSpPr>
          <p:nvPr/>
        </p:nvCxnSpPr>
        <p:spPr bwMode="auto">
          <a:xfrm>
            <a:off x="6425447" y="4330614"/>
            <a:ext cx="0" cy="3005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93902-52C2-AC4B-A5CA-D01B49473E91}"/>
              </a:ext>
            </a:extLst>
          </p:cNvPr>
          <p:cNvGrpSpPr/>
          <p:nvPr/>
        </p:nvGrpSpPr>
        <p:grpSpPr>
          <a:xfrm>
            <a:off x="1126152" y="1145843"/>
            <a:ext cx="6891696" cy="2631954"/>
            <a:chOff x="3224006" y="1094697"/>
            <a:chExt cx="5418744" cy="2631954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2F279089-414C-C042-86EB-78CBFE21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224006" y="1094697"/>
              <a:ext cx="3474990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Future Corp wants to grow their customer base by creating a quick and easy way for new customers to buy automobile insurance online.</a:t>
              </a:r>
            </a:p>
          </p:txBody>
        </p: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450CC1A9-E675-1D4F-9338-BBC0F5B70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72578" y="3068283"/>
              <a:ext cx="347017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When a potential customer provides insurance information to the chatbot, the system automatically produces and emails a quote in seconds. Exceptions are still managed by workflow.</a:t>
              </a: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F68CF7C8-1703-F348-A545-BE1615311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523144" y="2410421"/>
              <a:ext cx="3474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uses the same ‘bot’ tooling to create chatbots that can interact conversationally with the customer to get the information needed to produce a quote.</a:t>
              </a: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5EE9657A-76D7-594A-B56E-C32DBE0C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873710" y="1752559"/>
              <a:ext cx="3474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Although much of their process is automated with workflow, key steps are manual. The company creates software robots to create insurance quotes and email them to customers.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38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C3D0D4B-BA75-DB0E-F120-496E0054E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0" name="Picture 29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A9AEAABA-9C60-0788-DE16-8365B904CB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ADA968-9D99-4853-08B9-916A141963EE}"/>
              </a:ext>
            </a:extLst>
          </p:cNvPr>
          <p:cNvGrpSpPr/>
          <p:nvPr/>
        </p:nvGrpSpPr>
        <p:grpSpPr>
          <a:xfrm>
            <a:off x="228667" y="1542703"/>
            <a:ext cx="8686666" cy="2058094"/>
            <a:chOff x="228667" y="1723195"/>
            <a:chExt cx="8686666" cy="20580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228667" y="1723820"/>
              <a:ext cx="1645210" cy="2056844"/>
              <a:chOff x="228664" y="3101431"/>
              <a:chExt cx="2103121" cy="2056844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28665" y="3101431"/>
                <a:ext cx="2103120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As-is process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28664" y="3619789"/>
                <a:ext cx="2103120" cy="153848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quoting process is automated with workflow but key steps are still manual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2575818" y="1723196"/>
              <a:ext cx="1645210" cy="2058093"/>
              <a:chOff x="2016284" y="1764942"/>
              <a:chExt cx="2103120" cy="2058093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16284" y="1764942"/>
                <a:ext cx="2103120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Bot authoring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016284" y="2284489"/>
                <a:ext cx="2103120" cy="153854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Bots are built to generate insurance quotes and email them to customers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4922969" y="1723196"/>
              <a:ext cx="1645210" cy="2058093"/>
              <a:chOff x="3497729" y="1764942"/>
              <a:chExt cx="1962912" cy="2058093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497729" y="1764942"/>
                <a:ext cx="1962912" cy="51835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Building and</a:t>
                </a:r>
              </a:p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training chatbots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497729" y="2283299"/>
                <a:ext cx="1962912" cy="15397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 chatbot is created to interact with the customer to get the information needed to produce a quote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D58CE6-6074-994E-84BB-32F1C0BA8CCC}"/>
                </a:ext>
              </a:extLst>
            </p:cNvPr>
            <p:cNvGrpSpPr/>
            <p:nvPr/>
          </p:nvGrpSpPr>
          <p:grpSpPr>
            <a:xfrm>
              <a:off x="7270123" y="1723195"/>
              <a:ext cx="1645210" cy="2058094"/>
              <a:chOff x="5591522" y="1764943"/>
              <a:chExt cx="1927860" cy="2058094"/>
            </a:xfrm>
          </p:grpSpPr>
          <p:sp>
            <p:nvSpPr>
              <p:cNvPr id="27" name="Rectangle 3">
                <a:extLst>
                  <a:ext uri="{FF2B5EF4-FFF2-40B4-BE49-F238E27FC236}">
                    <a16:creationId xmlns:a16="http://schemas.microsoft.com/office/drawing/2014/main" id="{95E0FB38-4104-194E-96F9-EFE06589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591522" y="1764943"/>
                <a:ext cx="1927860" cy="51835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Running the bots</a:t>
                </a:r>
              </a:p>
            </p:txBody>
          </p:sp>
          <p:sp>
            <p:nvSpPr>
              <p:cNvPr id="28" name="Rectangle 4">
                <a:extLst>
                  <a:ext uri="{FF2B5EF4-FFF2-40B4-BE49-F238E27FC236}">
                    <a16:creationId xmlns:a16="http://schemas.microsoft.com/office/drawing/2014/main" id="{E79DBFFD-DC9E-334D-B406-B54150E15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591522" y="2283301"/>
                <a:ext cx="1927860" cy="15397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 insurance customer provides information to the chatbot and the system produces and emails a quote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08772FF-5C22-0949-9B77-ECD7469501CB}"/>
                </a:ext>
              </a:extLst>
            </p:cNvPr>
            <p:cNvSpPr/>
            <p:nvPr/>
          </p:nvSpPr>
          <p:spPr bwMode="auto">
            <a:xfrm>
              <a:off x="1980149" y="25654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216C5F-D81F-EF41-8F06-95473350260F}"/>
                </a:ext>
              </a:extLst>
            </p:cNvPr>
            <p:cNvSpPr/>
            <p:nvPr/>
          </p:nvSpPr>
          <p:spPr bwMode="auto">
            <a:xfrm>
              <a:off x="4327300" y="25654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085B4FB-B507-6C4B-AB28-9851EB073302}"/>
                </a:ext>
              </a:extLst>
            </p:cNvPr>
            <p:cNvSpPr/>
            <p:nvPr/>
          </p:nvSpPr>
          <p:spPr bwMode="auto">
            <a:xfrm>
              <a:off x="6674451" y="256549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blur&#10;&#10;Description automatically generated">
            <a:extLst>
              <a:ext uri="{FF2B5EF4-FFF2-40B4-BE49-F238E27FC236}">
                <a16:creationId xmlns:a16="http://schemas.microsoft.com/office/drawing/2014/main" id="{F6B56E50-84EC-C4BA-741A-6CD02F4BBFA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9" name="Picture 38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CD318F-7734-2E50-FC0C-F9F3BC24453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8CD10A-2A90-584E-8D93-B48579F51AAC}"/>
              </a:ext>
            </a:extLst>
          </p:cNvPr>
          <p:cNvGrpSpPr/>
          <p:nvPr/>
        </p:nvGrpSpPr>
        <p:grpSpPr>
          <a:xfrm>
            <a:off x="777460" y="1306136"/>
            <a:ext cx="7589081" cy="2531229"/>
            <a:chOff x="844550" y="1510025"/>
            <a:chExt cx="7589081" cy="2531229"/>
          </a:xfrm>
        </p:grpSpPr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41F735F8-602D-3346-AC08-E69BE50D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44550" y="1510025"/>
              <a:ext cx="4868960" cy="25285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EDB01428-4F22-724C-A203-20CA6FB9E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902272" y="1512678"/>
              <a:ext cx="2531359" cy="25285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5AA4EB-72AC-A149-9CB7-39DDC05601EC}"/>
                </a:ext>
              </a:extLst>
            </p:cNvPr>
            <p:cNvGrpSpPr/>
            <p:nvPr/>
          </p:nvGrpSpPr>
          <p:grpSpPr>
            <a:xfrm>
              <a:off x="1033312" y="1699248"/>
              <a:ext cx="4491437" cy="2150130"/>
              <a:chOff x="1027983" y="1710670"/>
              <a:chExt cx="4491437" cy="2150130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4C402225-C778-C14D-B933-25C31BD73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027983" y="1710670"/>
                <a:ext cx="2148840" cy="21496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RPA</a:t>
                </a:r>
                <a:b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(development environment)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1950E2B-91E0-824B-B326-AE120710C4D9}"/>
                  </a:ext>
                </a:extLst>
              </p:cNvPr>
              <p:cNvGrpSpPr/>
              <p:nvPr/>
            </p:nvGrpSpPr>
            <p:grpSpPr>
              <a:xfrm>
                <a:off x="1243878" y="2764639"/>
                <a:ext cx="1717049" cy="568320"/>
                <a:chOff x="1290990" y="3870904"/>
                <a:chExt cx="1717049" cy="568320"/>
              </a:xfrm>
            </p:grpSpPr>
            <p:sp>
              <p:nvSpPr>
                <p:cNvPr id="25" name="Rectangle 3">
                  <a:extLst>
                    <a:ext uri="{FF2B5EF4-FFF2-40B4-BE49-F238E27FC236}">
                      <a16:creationId xmlns:a16="http://schemas.microsoft.com/office/drawing/2014/main" id="{C8B60188-DB08-C444-A17E-7A5F8BFC91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185079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Chatbot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authoring</a:t>
                  </a:r>
                </a:p>
              </p:txBody>
            </p:sp>
            <p:sp>
              <p:nvSpPr>
                <p:cNvPr id="26" name="Rectangle 3">
                  <a:extLst>
                    <a:ext uri="{FF2B5EF4-FFF2-40B4-BE49-F238E27FC236}">
                      <a16:creationId xmlns:a16="http://schemas.microsoft.com/office/drawing/2014/main" id="{4070D2BC-1B10-5349-AE6D-D2271A26B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290990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authoring</a:t>
                  </a:r>
                </a:p>
              </p:txBody>
            </p:sp>
          </p:grpSp>
          <p:sp>
            <p:nvSpPr>
              <p:cNvPr id="27" name="Rectangle 3">
                <a:extLst>
                  <a:ext uri="{FF2B5EF4-FFF2-40B4-BE49-F238E27FC236}">
                    <a16:creationId xmlns:a16="http://schemas.microsoft.com/office/drawing/2014/main" id="{886FBCD2-1F5E-7F40-ACA8-27205C810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370580" y="1711160"/>
                <a:ext cx="2148840" cy="21496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Workflow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3423A11-E14F-EE41-8990-69A8659605D0}"/>
                  </a:ext>
                </a:extLst>
              </p:cNvPr>
              <p:cNvGrpSpPr/>
              <p:nvPr/>
            </p:nvGrpSpPr>
            <p:grpSpPr>
              <a:xfrm>
                <a:off x="3580801" y="2441764"/>
                <a:ext cx="1717049" cy="1215491"/>
                <a:chOff x="2562905" y="1920345"/>
                <a:chExt cx="1717049" cy="1215491"/>
              </a:xfrm>
            </p:grpSpPr>
            <p:sp>
              <p:nvSpPr>
                <p:cNvPr id="29" name="Rectangle 3">
                  <a:extLst>
                    <a:ext uri="{FF2B5EF4-FFF2-40B4-BE49-F238E27FC236}">
                      <a16:creationId xmlns:a16="http://schemas.microsoft.com/office/drawing/2014/main" id="{4A8CE006-FCA6-EA42-BD3C-FA0334071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3456994" y="1920345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Work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portal</a:t>
                  </a:r>
                </a:p>
              </p:txBody>
            </p:sp>
            <p:sp>
              <p:nvSpPr>
                <p:cNvPr id="30" name="Rectangle 3">
                  <a:extLst>
                    <a:ext uri="{FF2B5EF4-FFF2-40B4-BE49-F238E27FC236}">
                      <a16:creationId xmlns:a16="http://schemas.microsoft.com/office/drawing/2014/main" id="{CDCFA775-A5B4-3647-98C3-08F4DBDCE4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562905" y="1920345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authoring</a:t>
                  </a:r>
                </a:p>
              </p:txBody>
            </p:sp>
            <p:sp>
              <p:nvSpPr>
                <p:cNvPr id="31" name="Rectangle 3">
                  <a:extLst>
                    <a:ext uri="{FF2B5EF4-FFF2-40B4-BE49-F238E27FC236}">
                      <a16:creationId xmlns:a16="http://schemas.microsoft.com/office/drawing/2014/main" id="{8414126C-EB4B-CD4F-A557-01A967C3F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3015624" y="2567516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Workflow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runtime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CD1BC3-6421-9747-80AF-A7F34FC6F5F1}"/>
                </a:ext>
              </a:extLst>
            </p:cNvPr>
            <p:cNvGrpSpPr/>
            <p:nvPr/>
          </p:nvGrpSpPr>
          <p:grpSpPr>
            <a:xfrm>
              <a:off x="6093531" y="1702147"/>
              <a:ext cx="2148840" cy="2149639"/>
              <a:chOff x="3410047" y="4310471"/>
              <a:chExt cx="2148840" cy="2149639"/>
            </a:xfrm>
          </p:grpSpPr>
          <p:sp>
            <p:nvSpPr>
              <p:cNvPr id="32" name="Rectangle 3">
                <a:extLst>
                  <a:ext uri="{FF2B5EF4-FFF2-40B4-BE49-F238E27FC236}">
                    <a16:creationId xmlns:a16="http://schemas.microsoft.com/office/drawing/2014/main" id="{51A53B94-BADF-5649-A430-75AEF53BA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410047" y="4310471"/>
                <a:ext cx="2148840" cy="21496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RPA</a:t>
                </a:r>
                <a:b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(server)</a:t>
                </a:r>
                <a:endParaRPr lang="en-US" sz="11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8279D08-B35A-804A-B584-9FE98C132DA4}"/>
                  </a:ext>
                </a:extLst>
              </p:cNvPr>
              <p:cNvGrpSpPr/>
              <p:nvPr/>
            </p:nvGrpSpPr>
            <p:grpSpPr>
              <a:xfrm>
                <a:off x="3625942" y="5364441"/>
                <a:ext cx="1717049" cy="568320"/>
                <a:chOff x="1290990" y="3870904"/>
                <a:chExt cx="1717049" cy="568320"/>
              </a:xfrm>
            </p:grpSpPr>
            <p:sp>
              <p:nvSpPr>
                <p:cNvPr id="34" name="Rectangle 3">
                  <a:extLst>
                    <a:ext uri="{FF2B5EF4-FFF2-40B4-BE49-F238E27FC236}">
                      <a16:creationId xmlns:a16="http://schemas.microsoft.com/office/drawing/2014/main" id="{94BFB403-CA6F-BB47-8048-FD958C6DAE6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2185079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Chatbot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runtime</a:t>
                  </a:r>
                </a:p>
              </p:txBody>
            </p:sp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00C554BB-A774-0547-A198-27F8F4144A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1290990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runtime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400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Extending business automation with RPA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2" y="-19305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2" y="990511"/>
            <a:ext cx="8484837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2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378"/>
            <a:r>
              <a:rPr lang="en-US" sz="2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96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Extending business automation with RPA demo</a:t>
            </a:r>
          </a:p>
          <a:p>
            <a:pPr defTabSz="914378"/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8"/>
            <a:b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1" y="1119696"/>
            <a:ext cx="7434074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indent="-274313" defTabSz="685966">
              <a:lnSpc>
                <a:spcPct val="90000"/>
              </a:lnSpc>
              <a:spcAft>
                <a:spcPts val="6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Extending business automation with RPA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quick way to automate manual tasks</a:t>
            </a: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automation when APIs are not available</a:t>
            </a:r>
          </a:p>
          <a:p>
            <a:pPr marL="800080" lvl="1" indent="-227007" defTabSz="685966">
              <a:lnSpc>
                <a:spcPct val="90000"/>
              </a:lnSpc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back-office work</a:t>
            </a:r>
          </a:p>
          <a:p>
            <a:pPr marL="342892" indent="-274313" defTabSz="685966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user-friendly </a:t>
            </a: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tooling...</a:t>
            </a:r>
            <a:endParaRPr lang="en-US" sz="15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drag and drop low-code development</a:t>
            </a: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hundreds of prebuilt commands</a:t>
            </a:r>
          </a:p>
          <a:p>
            <a:pPr marL="800080" lvl="1" indent="-227007" defTabSz="685966">
              <a:lnSpc>
                <a:spcPct val="90000"/>
              </a:lnSpc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the same tools to build both bots and chatbots</a:t>
            </a:r>
          </a:p>
          <a:p>
            <a:pPr marL="342892" indent="-274313" defTabSz="685966">
              <a:lnSpc>
                <a:spcPct val="90000"/>
              </a:lnSpc>
              <a:spcBef>
                <a:spcPts val="1200"/>
              </a:spcBef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enables new ways of doing business,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requiring extensive development.</a:t>
            </a:r>
          </a:p>
          <a:p>
            <a:pPr marL="342892" indent="-274313" defTabSz="685966">
              <a:lnSpc>
                <a:spcPct val="90000"/>
              </a:lnSpc>
              <a:spcBef>
                <a:spcPts val="1200"/>
              </a:spcBef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provides an end-to-end framework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incrementally automating human tasks over time.</a:t>
            </a:r>
          </a:p>
        </p:txBody>
      </p:sp>
    </p:spTree>
    <p:extLst>
      <p:ext uri="{BB962C8B-B14F-4D97-AF65-F5344CB8AC3E}">
        <p14:creationId xmlns:p14="http://schemas.microsoft.com/office/powerpoint/2010/main" val="352818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AA054FF1-23FC-C229-E1AA-531D33F807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9C7EE1D-98AA-3489-05DF-5645071DC8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process applications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Participating in processes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robotic process automation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RPA command reference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6301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16823</TotalTime>
  <Words>583</Words>
  <Application>Microsoft Macintosh PowerPoint</Application>
  <PresentationFormat>On-screen Show (16:9)</PresentationFormat>
  <Paragraphs>104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IBM Plex Sans Light</vt:lpstr>
      <vt:lpstr>System Font Regular</vt:lpstr>
      <vt:lpstr>IBM Plex Sans</vt:lpstr>
      <vt:lpstr>Calibri</vt:lpstr>
      <vt:lpstr>Arial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83</cp:revision>
  <cp:lastPrinted>2019-04-25T15:14:05Z</cp:lastPrinted>
  <dcterms:created xsi:type="dcterms:W3CDTF">2022-03-29T18:01:34Z</dcterms:created>
  <dcterms:modified xsi:type="dcterms:W3CDTF">2022-06-24T20:53:15Z</dcterms:modified>
</cp:coreProperties>
</file>